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6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6424-DA18-4B6B-B45C-870670416D23}" type="datetimeFigureOut">
              <a:rPr lang="en-US" smtClean="0"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82F5-763C-45BA-8E71-2E2109039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277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6424-DA18-4B6B-B45C-870670416D23}" type="datetimeFigureOut">
              <a:rPr lang="en-US" smtClean="0"/>
              <a:t>9/24/2017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82F5-763C-45BA-8E71-2E2109039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223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6424-DA18-4B6B-B45C-870670416D23}" type="datetimeFigureOut">
              <a:rPr lang="en-US" smtClean="0"/>
              <a:t>9/24/2017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82F5-763C-45BA-8E71-2E2109039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118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6424-DA18-4B6B-B45C-870670416D23}" type="datetimeFigureOut">
              <a:rPr lang="en-US" smtClean="0"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82F5-763C-45BA-8E71-2E2109039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01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6424-DA18-4B6B-B45C-870670416D23}" type="datetimeFigureOut">
              <a:rPr lang="en-US" smtClean="0"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82F5-763C-45BA-8E71-2E2109039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111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6424-DA18-4B6B-B45C-870670416D23}" type="datetimeFigureOut">
              <a:rPr lang="en-US" smtClean="0"/>
              <a:t>9/24/2017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82F5-763C-45BA-8E71-2E2109039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27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6424-DA18-4B6B-B45C-870670416D23}" type="datetimeFigureOut">
              <a:rPr lang="en-US" smtClean="0"/>
              <a:t>9/24/2017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82F5-763C-45BA-8E71-2E2109039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61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6424-DA18-4B6B-B45C-870670416D23}" type="datetimeFigureOut">
              <a:rPr lang="en-US" smtClean="0"/>
              <a:t>9/24/2017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82F5-763C-45BA-8E71-2E2109039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66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6424-DA18-4B6B-B45C-870670416D23}" type="datetimeFigureOut">
              <a:rPr lang="en-US" smtClean="0"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82F5-763C-45BA-8E71-2E2109039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368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6424-DA18-4B6B-B45C-870670416D23}" type="datetimeFigureOut">
              <a:rPr lang="en-US" smtClean="0"/>
              <a:t>9/24/2017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82F5-763C-45BA-8E71-2E2109039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73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6424-DA18-4B6B-B45C-870670416D23}" type="datetimeFigureOut">
              <a:rPr lang="en-US" smtClean="0"/>
              <a:t>9/24/2017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82F5-763C-45BA-8E71-2E2109039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756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D2D6424-DA18-4B6B-B45C-870670416D23}" type="datetimeFigureOut">
              <a:rPr lang="en-US" smtClean="0"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F24F82F5-763C-45BA-8E71-2E2109039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042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Engineering Ethics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Lecture 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0293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Responsibility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500" dirty="0"/>
              <a:t>Ethics has a second connection with engineering. </a:t>
            </a:r>
          </a:p>
          <a:p>
            <a:r>
              <a:rPr lang="en-US" altLang="en-US" sz="2500" dirty="0" smtClean="0"/>
              <a:t>It </a:t>
            </a:r>
            <a:r>
              <a:rPr lang="en-US" altLang="en-US" sz="2500" dirty="0"/>
              <a:t>comes from the way in which being socially responsible puts duties and obligations on us individually.</a:t>
            </a:r>
          </a:p>
          <a:p>
            <a:r>
              <a:rPr lang="en-US" altLang="en-US" sz="2500" dirty="0" smtClean="0"/>
              <a:t>Ethics </a:t>
            </a:r>
            <a:r>
              <a:rPr lang="en-US" altLang="en-US" sz="2500" dirty="0"/>
              <a:t>fits into engineering is through </a:t>
            </a:r>
            <a:r>
              <a:rPr lang="en-US" altLang="en-US" sz="2500" dirty="0">
                <a:solidFill>
                  <a:srgbClr val="FF0000"/>
                </a:solidFill>
              </a:rPr>
              <a:t>professional responsibility</a:t>
            </a:r>
            <a:r>
              <a:rPr lang="en-US" altLang="en-US" sz="2500" dirty="0" smtClean="0"/>
              <a:t>.</a:t>
            </a:r>
            <a:endParaRPr lang="en-US" altLang="en-US" sz="2500" dirty="0"/>
          </a:p>
        </p:txBody>
      </p:sp>
    </p:spTree>
    <p:extLst>
      <p:ext uri="{BB962C8B-B14F-4D97-AF65-F5344CB8AC3E}">
        <p14:creationId xmlns:p14="http://schemas.microsoft.com/office/powerpoint/2010/main" val="382826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Dimensions of Ethics in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buFont typeface="Wingdings"/>
              <a:buChar char=""/>
              <a:defRPr/>
            </a:pPr>
            <a:r>
              <a:rPr lang="en-US" sz="2400" dirty="0"/>
              <a:t>Ethics is part of engineering for two main reasons.</a:t>
            </a:r>
          </a:p>
          <a:p>
            <a:pPr marL="0" indent="0">
              <a:buNone/>
              <a:defRPr/>
            </a:pPr>
            <a:endParaRPr lang="en-US" sz="2400" dirty="0" smtClean="0"/>
          </a:p>
          <a:p>
            <a:pPr marL="457200" indent="-457200">
              <a:buFont typeface="+mj-lt"/>
              <a:buAutoNum type="alphaLcParenR"/>
              <a:defRPr/>
            </a:pPr>
            <a:r>
              <a:rPr lang="en-US" sz="2400" dirty="0" smtClean="0"/>
              <a:t>Engineers </a:t>
            </a:r>
            <a:r>
              <a:rPr lang="en-US" sz="2400" dirty="0"/>
              <a:t>need to be </a:t>
            </a:r>
            <a:r>
              <a:rPr lang="en-US" sz="2400" b="1" dirty="0">
                <a:solidFill>
                  <a:srgbClr val="FF0000"/>
                </a:solidFill>
              </a:rPr>
              <a:t>socially responsible </a:t>
            </a:r>
            <a:r>
              <a:rPr lang="en-US" sz="2400" dirty="0"/>
              <a:t>when building products and processes for society.</a:t>
            </a:r>
          </a:p>
          <a:p>
            <a:pPr marL="457200" indent="-457200">
              <a:buFont typeface="+mj-lt"/>
              <a:buAutoNum type="alphaLcParenR"/>
              <a:defRPr/>
            </a:pPr>
            <a:endParaRPr lang="en-US" sz="2400" dirty="0"/>
          </a:p>
          <a:p>
            <a:pPr marL="457200" indent="-457200">
              <a:buFont typeface="+mj-lt"/>
              <a:buAutoNum type="alphaLcParenR"/>
              <a:defRPr/>
            </a:pPr>
            <a:r>
              <a:rPr lang="en-US" sz="2400" dirty="0"/>
              <a:t>Social responsibility requires </a:t>
            </a:r>
            <a:r>
              <a:rPr lang="en-US" sz="2400" b="1" dirty="0">
                <a:solidFill>
                  <a:srgbClr val="FF0000"/>
                </a:solidFill>
              </a:rPr>
              <a:t>professional responsibility</a:t>
            </a:r>
            <a:r>
              <a:rPr lang="en-US" sz="24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5469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Ethical Issues that Engineers Encounter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400" dirty="0"/>
              <a:t>Safety</a:t>
            </a:r>
          </a:p>
          <a:p>
            <a:r>
              <a:rPr lang="en-US" altLang="en-US" sz="2400" dirty="0"/>
              <a:t>Acceptable risk</a:t>
            </a:r>
          </a:p>
          <a:p>
            <a:r>
              <a:rPr lang="en-US" altLang="en-US" sz="2400" dirty="0"/>
              <a:t>Compliance</a:t>
            </a:r>
          </a:p>
          <a:p>
            <a:r>
              <a:rPr lang="en-US" altLang="en-US" sz="2400" dirty="0"/>
              <a:t>Confidentiality</a:t>
            </a:r>
          </a:p>
          <a:p>
            <a:r>
              <a:rPr lang="en-US" altLang="en-US" sz="2400" dirty="0"/>
              <a:t>Environmental health</a:t>
            </a:r>
          </a:p>
          <a:p>
            <a:r>
              <a:rPr lang="en-US" altLang="en-US" sz="2400" dirty="0"/>
              <a:t>Data integrity</a:t>
            </a:r>
          </a:p>
          <a:p>
            <a:r>
              <a:rPr lang="en-US" altLang="en-US" sz="2400" dirty="0"/>
              <a:t>Conflict of interest</a:t>
            </a:r>
          </a:p>
          <a:p>
            <a:r>
              <a:rPr lang="en-US" altLang="en-US" sz="2400" dirty="0"/>
              <a:t>Honesty/Dishonesty</a:t>
            </a:r>
          </a:p>
          <a:p>
            <a:r>
              <a:rPr lang="en-US" altLang="en-US" sz="2400" dirty="0"/>
              <a:t>Societal impact</a:t>
            </a:r>
          </a:p>
          <a:p>
            <a:r>
              <a:rPr lang="en-US" altLang="en-US" sz="2400" dirty="0" smtClean="0"/>
              <a:t>Fairness</a:t>
            </a:r>
          </a:p>
          <a:p>
            <a:r>
              <a:rPr lang="en-US" altLang="en-US" sz="2400" dirty="0" smtClean="0"/>
              <a:t>Accounting for uncertainty, etc.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227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of 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7" y="864108"/>
            <a:ext cx="7394477" cy="512064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Primarily</a:t>
            </a:r>
            <a:r>
              <a:rPr lang="en-US" sz="2400" dirty="0"/>
              <a:t>, a code of ethics provides a framework for ethical judgment for a professional.</a:t>
            </a:r>
          </a:p>
          <a:p>
            <a:r>
              <a:rPr lang="en-US" sz="2400" dirty="0"/>
              <a:t>The key word here is “framework.” No code can be totally </a:t>
            </a:r>
            <a:r>
              <a:rPr lang="en-US" sz="2400" dirty="0" smtClean="0"/>
              <a:t>comprehensive and </a:t>
            </a:r>
            <a:r>
              <a:rPr lang="en-US" sz="2400" dirty="0"/>
              <a:t>cover all possible ethical situations that a professional engineer is likely </a:t>
            </a:r>
            <a:r>
              <a:rPr lang="en-US" sz="2400" dirty="0" smtClean="0"/>
              <a:t>to encounter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smtClean="0"/>
              <a:t>Codes </a:t>
            </a:r>
            <a:r>
              <a:rPr lang="en-US" sz="2400" dirty="0"/>
              <a:t>serve as a starting point for ethical decision making.</a:t>
            </a:r>
            <a:endParaRPr lang="nb-NO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65589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of </a:t>
            </a:r>
            <a:r>
              <a:rPr lang="en-US" dirty="0" smtClean="0"/>
              <a:t>Ethics </a:t>
            </a:r>
            <a:r>
              <a:rPr lang="en-US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</a:t>
            </a:r>
            <a:r>
              <a:rPr lang="en-US" sz="2400" dirty="0"/>
              <a:t>code can also express the </a:t>
            </a:r>
            <a:r>
              <a:rPr lang="en-US" sz="2400" dirty="0" smtClean="0"/>
              <a:t>ethical </a:t>
            </a:r>
            <a:r>
              <a:rPr lang="en-US" sz="2400" dirty="0"/>
              <a:t>conduct shared by members </a:t>
            </a:r>
            <a:r>
              <a:rPr lang="en-US" sz="2400" dirty="0" smtClean="0"/>
              <a:t>of a </a:t>
            </a:r>
            <a:r>
              <a:rPr lang="en-US" sz="2400" dirty="0"/>
              <a:t>profession. </a:t>
            </a:r>
            <a:endParaRPr lang="en-US" sz="2400" dirty="0" smtClean="0"/>
          </a:p>
          <a:p>
            <a:r>
              <a:rPr lang="en-US" sz="2400" dirty="0" smtClean="0"/>
              <a:t>It </a:t>
            </a:r>
            <a:r>
              <a:rPr lang="en-US" sz="2400" dirty="0"/>
              <a:t>is important to note that ethical codes do not establish new </a:t>
            </a:r>
            <a:r>
              <a:rPr lang="en-US" sz="2400" dirty="0" smtClean="0"/>
              <a:t>ethical principles.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They simply reiterate principles and standards that are already </a:t>
            </a:r>
            <a:r>
              <a:rPr lang="en-US" sz="2400" dirty="0" smtClean="0"/>
              <a:t>accepted as </a:t>
            </a:r>
            <a:r>
              <a:rPr lang="en-US" sz="2400" dirty="0"/>
              <a:t>responsible engineering practice.</a:t>
            </a:r>
          </a:p>
        </p:txBody>
      </p:sp>
    </p:spTree>
    <p:extLst>
      <p:ext uri="{BB962C8B-B14F-4D97-AF65-F5344CB8AC3E}">
        <p14:creationId xmlns:p14="http://schemas.microsoft.com/office/powerpoint/2010/main" val="1457212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44463" cy="4601183"/>
          </a:xfrm>
        </p:spPr>
        <p:txBody>
          <a:bodyPr/>
          <a:lstStyle/>
          <a:p>
            <a:r>
              <a:rPr lang="en-US" dirty="0"/>
              <a:t>Role-Responsibilities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buFont typeface="Wingdings"/>
              <a:buChar char=""/>
              <a:defRPr/>
            </a:pPr>
            <a:r>
              <a:rPr lang="en-US" sz="2400" dirty="0" smtClean="0"/>
              <a:t>The way </a:t>
            </a:r>
            <a:r>
              <a:rPr lang="en-US" sz="2400" dirty="0"/>
              <a:t>ethical issues can apply to one’s life are based on</a:t>
            </a:r>
            <a:r>
              <a:rPr lang="en-US" sz="2400" i="1" dirty="0"/>
              <a:t> </a:t>
            </a:r>
            <a:r>
              <a:rPr lang="en-US" sz="2400" i="1" dirty="0">
                <a:solidFill>
                  <a:schemeClr val="accent3"/>
                </a:solidFill>
              </a:rPr>
              <a:t>role responsibilities</a:t>
            </a:r>
            <a:r>
              <a:rPr lang="en-US" sz="2400" dirty="0"/>
              <a:t>. Role responsibilities are responsibilities that attach to us </a:t>
            </a:r>
            <a:r>
              <a:rPr lang="en-US" sz="2400" dirty="0" smtClean="0"/>
              <a:t>based on a </a:t>
            </a:r>
            <a:r>
              <a:rPr lang="en-US" sz="2400" dirty="0"/>
              <a:t>role that we have. Each of us has different roles that we play in our life</a:t>
            </a:r>
            <a:r>
              <a:rPr lang="en-US" sz="2400" dirty="0" smtClean="0"/>
              <a:t>.</a:t>
            </a:r>
          </a:p>
          <a:p>
            <a:pPr marL="640080" lvl="1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/>
              <a:t>Engineering Student</a:t>
            </a:r>
          </a:p>
          <a:p>
            <a:pPr marL="640080" lvl="1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/>
              <a:t>Friend</a:t>
            </a:r>
          </a:p>
          <a:p>
            <a:pPr marL="640080" lvl="1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Citizen</a:t>
            </a:r>
          </a:p>
          <a:p>
            <a:pPr marL="640080" lvl="1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parent</a:t>
            </a:r>
            <a:endParaRPr lang="en-US" sz="2400" dirty="0"/>
          </a:p>
          <a:p>
            <a:pPr marL="640080" lvl="1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/>
              <a:t>Employee</a:t>
            </a:r>
          </a:p>
        </p:txBody>
      </p:sp>
    </p:spTree>
    <p:extLst>
      <p:ext uri="{BB962C8B-B14F-4D97-AF65-F5344CB8AC3E}">
        <p14:creationId xmlns:p14="http://schemas.microsoft.com/office/powerpoint/2010/main" val="61918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99881" cy="4601183"/>
          </a:xfrm>
        </p:spPr>
        <p:txBody>
          <a:bodyPr/>
          <a:lstStyle/>
          <a:p>
            <a:r>
              <a:rPr lang="en-US" dirty="0" smtClean="0"/>
              <a:t>Role-Responsibilities (cont.)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868738" y="1593272"/>
          <a:ext cx="7315200" cy="357045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08607">
                  <a:extLst>
                    <a:ext uri="{9D8B030D-6E8A-4147-A177-3AD203B41FA5}">
                      <a16:colId xmlns:a16="http://schemas.microsoft.com/office/drawing/2014/main" val="2396042960"/>
                    </a:ext>
                  </a:extLst>
                </a:gridCol>
                <a:gridCol w="5406593">
                  <a:extLst>
                    <a:ext uri="{9D8B030D-6E8A-4147-A177-3AD203B41FA5}">
                      <a16:colId xmlns:a16="http://schemas.microsoft.com/office/drawing/2014/main" val="3059221200"/>
                    </a:ext>
                  </a:extLst>
                </a:gridCol>
              </a:tblGrid>
              <a:tr h="35808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Role</a:t>
                      </a:r>
                      <a:endParaRPr lang="en-US" sz="20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9" marR="91429" marT="45722" marB="4572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Responsibilities</a:t>
                      </a:r>
                      <a:endParaRPr lang="en-US" sz="20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9" marR="91429" marT="45722" marB="45722"/>
                </a:tc>
                <a:extLst>
                  <a:ext uri="{0D108BD9-81ED-4DB2-BD59-A6C34878D82A}">
                    <a16:rowId xmlns:a16="http://schemas.microsoft.com/office/drawing/2014/main" val="779318372"/>
                  </a:ext>
                </a:extLst>
              </a:tr>
              <a:tr h="6335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Friend</a:t>
                      </a:r>
                      <a:endParaRPr lang="en-US" sz="20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9" marR="91429" marT="45722" marB="4572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Look out for the interests of your friend.</a:t>
                      </a:r>
                      <a:endParaRPr lang="en-US" sz="20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9" marR="91429" marT="45722" marB="45722"/>
                </a:tc>
                <a:extLst>
                  <a:ext uri="{0D108BD9-81ED-4DB2-BD59-A6C34878D82A}">
                    <a16:rowId xmlns:a16="http://schemas.microsoft.com/office/drawing/2014/main" val="2521514484"/>
                  </a:ext>
                </a:extLst>
              </a:tr>
              <a:tr h="6335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Athlete</a:t>
                      </a:r>
                      <a:endParaRPr lang="en-US" sz="20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9" marR="91429" marT="45722" marB="4572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Play your sport in a professional manner.</a:t>
                      </a:r>
                      <a:endParaRPr lang="en-US" sz="20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9" marR="91429" marT="45722" marB="45722"/>
                </a:tc>
                <a:extLst>
                  <a:ext uri="{0D108BD9-81ED-4DB2-BD59-A6C34878D82A}">
                    <a16:rowId xmlns:a16="http://schemas.microsoft.com/office/drawing/2014/main" val="158477610"/>
                  </a:ext>
                </a:extLst>
              </a:tr>
              <a:tr h="35808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Employee</a:t>
                      </a:r>
                      <a:endParaRPr lang="en-US" sz="20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9" marR="91429" marT="45722" marB="4572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Perform the duties of your job.</a:t>
                      </a:r>
                    </a:p>
                    <a:p>
                      <a:pPr marL="0" algn="l" defTabSz="914400" rtl="0" eaLnBrk="1" latinLnBrk="0" hangingPunct="1"/>
                      <a:endParaRPr lang="en-US" sz="16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9" marR="91429" marT="45722" marB="45722"/>
                </a:tc>
                <a:extLst>
                  <a:ext uri="{0D108BD9-81ED-4DB2-BD59-A6C34878D82A}">
                    <a16:rowId xmlns:a16="http://schemas.microsoft.com/office/drawing/2014/main" val="3640185039"/>
                  </a:ext>
                </a:extLst>
              </a:tr>
              <a:tr h="6335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Parent</a:t>
                      </a:r>
                      <a:endParaRPr lang="en-US" sz="20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9" marR="91429" marT="45722" marB="4572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Look after your children and their interests</a:t>
                      </a:r>
                      <a:endParaRPr lang="en-US" sz="20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9" marR="91429" marT="45722" marB="45722"/>
                </a:tc>
                <a:extLst>
                  <a:ext uri="{0D108BD9-81ED-4DB2-BD59-A6C34878D82A}">
                    <a16:rowId xmlns:a16="http://schemas.microsoft.com/office/drawing/2014/main" val="3402247053"/>
                  </a:ext>
                </a:extLst>
              </a:tr>
              <a:tr h="6335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Citizen</a:t>
                      </a:r>
                      <a:endParaRPr lang="en-US" sz="20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9" marR="91429" marT="45722" marB="4572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Follow the laws of the country in which you live.</a:t>
                      </a:r>
                      <a:endParaRPr lang="en-US" sz="20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9" marR="91429" marT="45722" marB="45722"/>
                </a:tc>
                <a:extLst>
                  <a:ext uri="{0D108BD9-81ED-4DB2-BD59-A6C34878D82A}">
                    <a16:rowId xmlns:a16="http://schemas.microsoft.com/office/drawing/2014/main" val="1690131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24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Notes about the Code of 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/>
              <a:t>It is not a legally binding document.</a:t>
            </a:r>
          </a:p>
          <a:p>
            <a:r>
              <a:rPr lang="en-US" altLang="en-US" sz="2400" dirty="0" smtClean="0"/>
              <a:t>It </a:t>
            </a:r>
            <a:r>
              <a:rPr lang="en-US" altLang="en-US" sz="2400" dirty="0"/>
              <a:t>is not something that we want (or need) engineers to memorize.</a:t>
            </a:r>
          </a:p>
          <a:p>
            <a:r>
              <a:rPr lang="en-US" altLang="en-US" sz="2400" dirty="0" smtClean="0"/>
              <a:t>It </a:t>
            </a:r>
            <a:r>
              <a:rPr lang="en-US" altLang="en-US" sz="2400" dirty="0"/>
              <a:t>is something we want engineers to understand and be able to </a:t>
            </a:r>
            <a:r>
              <a:rPr lang="en-US" altLang="en-US" sz="2400" dirty="0" smtClean="0"/>
              <a:t>live </a:t>
            </a:r>
            <a:r>
              <a:rPr lang="en-US" altLang="en-US" sz="2400" dirty="0"/>
              <a:t>by as engineers. </a:t>
            </a:r>
          </a:p>
          <a:p>
            <a:r>
              <a:rPr lang="en-US" altLang="en-US" sz="2400" dirty="0" smtClean="0"/>
              <a:t>However</a:t>
            </a:r>
            <a:r>
              <a:rPr lang="en-US" altLang="en-US" sz="2400" dirty="0"/>
              <a:t>, in the beginning knowing the code is a guide to understanding how to apply it</a:t>
            </a:r>
            <a:r>
              <a:rPr lang="en-US" altLang="en-US" sz="2400" dirty="0" smtClean="0"/>
              <a:t>.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703699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Ethics Takes Practice</a:t>
            </a:r>
            <a:br>
              <a:rPr lang="en-US" dirty="0"/>
            </a:br>
            <a:r>
              <a:rPr lang="en-US" dirty="0"/>
              <a:t>Knowledge vs.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/>
              <a:t>Unlike robots, no one can just program you to be an ethical engineer that follows the codes</a:t>
            </a:r>
            <a:r>
              <a:rPr lang="en-US" altLang="en-US" sz="2400" dirty="0" smtClean="0"/>
              <a:t>.</a:t>
            </a:r>
            <a:endParaRPr lang="en-US" altLang="en-US" sz="2400" dirty="0"/>
          </a:p>
          <a:p>
            <a:r>
              <a:rPr lang="en-US" altLang="en-US" sz="2400" dirty="0"/>
              <a:t>It is possible to know the codes of ethics for engineering (or being a student), yet fail to follow them</a:t>
            </a:r>
            <a:r>
              <a:rPr lang="en-US" altLang="en-US" sz="2400" dirty="0" smtClean="0"/>
              <a:t>.</a:t>
            </a:r>
            <a:endParaRPr lang="en-US" altLang="en-US" sz="2400" dirty="0"/>
          </a:p>
          <a:p>
            <a:r>
              <a:rPr lang="en-US" altLang="en-US" sz="2400" dirty="0"/>
              <a:t>Ethical behavior is about </a:t>
            </a:r>
            <a:r>
              <a:rPr lang="en-US" altLang="en-US" sz="2400" dirty="0" smtClean="0"/>
              <a:t>practice. </a:t>
            </a:r>
            <a:r>
              <a:rPr lang="en-US" altLang="en-US" sz="2400" dirty="0"/>
              <a:t>It is about going beyond the codes, and practicing behavior that leads to an ethical life</a:t>
            </a:r>
            <a:r>
              <a:rPr lang="en-US" altLang="en-US" sz="2400" dirty="0" smtClean="0"/>
              <a:t>.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44181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Which of the following ensure that behavior is ethical?</a:t>
            </a:r>
          </a:p>
          <a:p>
            <a:pPr marL="514350" indent="-514350">
              <a:buFont typeface="Wingdings"/>
              <a:buAutoNum type="romanUcPeriod"/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Following the law</a:t>
            </a:r>
          </a:p>
          <a:p>
            <a:pPr marL="514350" indent="-514350">
              <a:buFont typeface="Wingdings"/>
              <a:buAutoNum type="romanUcPeriod"/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Acting in the best interest of society</a:t>
            </a:r>
          </a:p>
          <a:p>
            <a:pPr marL="514350" indent="-514350">
              <a:buFont typeface="Wingdings"/>
              <a:buAutoNum type="romanUcPeriod"/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Following non-legal standards for socially appropriate conduct</a:t>
            </a:r>
          </a:p>
          <a:p>
            <a:pPr marL="2343150" indent="-514350">
              <a:buClr>
                <a:schemeClr val="tx1"/>
              </a:buClr>
              <a:buSzPct val="90000"/>
              <a:buFont typeface="Wingdings"/>
              <a:buAutoNum type="alphaUcPeriod"/>
              <a:defRPr/>
            </a:pPr>
            <a:r>
              <a:rPr lang="en-US" sz="2400" dirty="0" smtClean="0"/>
              <a:t>All </a:t>
            </a:r>
            <a:r>
              <a:rPr lang="en-US" sz="2400" dirty="0"/>
              <a:t>of the above</a:t>
            </a:r>
          </a:p>
          <a:p>
            <a:pPr marL="2343150" indent="-514350">
              <a:buClr>
                <a:schemeClr val="tx1"/>
              </a:buClr>
              <a:buSzPct val="90000"/>
              <a:buFont typeface="Wingdings"/>
              <a:buAutoNum type="alphaUcPeriod"/>
              <a:defRPr/>
            </a:pPr>
            <a:r>
              <a:rPr lang="en-US" sz="2400" dirty="0"/>
              <a:t>II and III only</a:t>
            </a:r>
          </a:p>
          <a:p>
            <a:pPr marL="2343150" indent="-514350">
              <a:buClr>
                <a:schemeClr val="tx1"/>
              </a:buClr>
              <a:buSzPct val="90000"/>
              <a:buFont typeface="Wingdings"/>
              <a:buAutoNum type="alphaUcPeriod"/>
              <a:defRPr/>
            </a:pPr>
            <a:r>
              <a:rPr lang="en-US" sz="2400" dirty="0"/>
              <a:t>None of the above</a:t>
            </a:r>
          </a:p>
          <a:p>
            <a:pPr marL="2343150" indent="-514350">
              <a:buClr>
                <a:schemeClr val="tx1"/>
              </a:buClr>
              <a:buSzPct val="90000"/>
              <a:buFont typeface="Wingdings"/>
              <a:buAutoNum type="alphaUcPeriod"/>
              <a:defRPr/>
            </a:pPr>
            <a:r>
              <a:rPr lang="en-US" sz="2400" dirty="0"/>
              <a:t>I </a:t>
            </a:r>
            <a:r>
              <a:rPr lang="en-US" sz="2400" dirty="0" smtClean="0"/>
              <a:t>only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2207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/>
              <a:t>is Meant by Ethics?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buFont typeface="Wingdings"/>
              <a:buChar char=""/>
              <a:defRPr/>
            </a:pPr>
            <a:r>
              <a:rPr lang="en-US" sz="2400" dirty="0"/>
              <a:t>System of moral principles </a:t>
            </a:r>
          </a:p>
          <a:p>
            <a:pPr marL="640080" lvl="1" indent="-274320">
              <a:buFont typeface="Wingdings 2"/>
              <a:buChar char=""/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Principles of right and wrong</a:t>
            </a:r>
            <a:endParaRPr lang="en-US" sz="2400" dirty="0"/>
          </a:p>
          <a:p>
            <a:pPr marL="274320" indent="-274320">
              <a:buFont typeface="Wingdings"/>
              <a:buChar char=""/>
              <a:defRPr/>
            </a:pPr>
            <a:r>
              <a:rPr lang="en-US" sz="2400" dirty="0"/>
              <a:t>Principles of conduct governing behavior of an individual or a </a:t>
            </a:r>
            <a:r>
              <a:rPr lang="en-US" sz="2400" dirty="0" smtClean="0"/>
              <a:t>group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nb-NO" altLang="en-US" sz="2400" dirty="0" smtClean="0"/>
              <a:t>The </a:t>
            </a:r>
            <a:r>
              <a:rPr lang="nb-NO" altLang="en-US" sz="2400" dirty="0"/>
              <a:t>group can be</a:t>
            </a:r>
            <a:r>
              <a:rPr lang="nb-NO" altLang="en-US" sz="2400" dirty="0" smtClean="0"/>
              <a:t>: </a:t>
            </a:r>
            <a:r>
              <a:rPr lang="nb-NO" altLang="en-US" sz="2400" dirty="0"/>
              <a:t>Nation, or geographical </a:t>
            </a:r>
            <a:r>
              <a:rPr lang="nb-NO" altLang="en-US" sz="2400" dirty="0" smtClean="0"/>
              <a:t>area, group </a:t>
            </a:r>
            <a:r>
              <a:rPr lang="nb-NO" altLang="en-US" sz="2400" dirty="0"/>
              <a:t>of </a:t>
            </a:r>
            <a:r>
              <a:rPr lang="nb-NO" altLang="en-US" sz="2400" dirty="0" smtClean="0"/>
              <a:t>nations, religious </a:t>
            </a:r>
            <a:r>
              <a:rPr lang="nb-NO" altLang="en-US" sz="2400" dirty="0"/>
              <a:t>or life view </a:t>
            </a:r>
            <a:r>
              <a:rPr lang="nb-NO" altLang="en-US" sz="2400" dirty="0" smtClean="0"/>
              <a:t>groups, profession </a:t>
            </a:r>
            <a:r>
              <a:rPr lang="nb-NO" altLang="en-US" sz="2400" dirty="0"/>
              <a:t>or </a:t>
            </a:r>
            <a:r>
              <a:rPr lang="nb-NO" altLang="en-US" sz="2400" dirty="0" smtClean="0"/>
              <a:t>similar, or other organisation (e.g</a:t>
            </a:r>
            <a:r>
              <a:rPr lang="nb-NO" altLang="en-US" sz="2400" dirty="0"/>
              <a:t>. sports, clan</a:t>
            </a:r>
            <a:r>
              <a:rPr lang="nb-NO" altLang="en-US" sz="2400" dirty="0" smtClean="0"/>
              <a:t>,..)</a:t>
            </a:r>
            <a:endParaRPr lang="en-US" sz="2400" dirty="0"/>
          </a:p>
          <a:p>
            <a:pPr marL="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063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vs. Morality: </a:t>
            </a:r>
            <a:br>
              <a:rPr lang="en-US" dirty="0"/>
            </a:br>
            <a:r>
              <a:rPr lang="en-US" dirty="0"/>
              <a:t>Don’t Confuse the Two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868738" y="2235684"/>
          <a:ext cx="7315200" cy="2377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447905672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39797495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Legal</a:t>
                      </a:r>
                    </a:p>
                    <a:p>
                      <a:pPr algn="ctr"/>
                      <a:r>
                        <a:rPr lang="en-US" sz="2400" b="1" dirty="0" smtClean="0"/>
                        <a:t>&amp;</a:t>
                      </a:r>
                    </a:p>
                    <a:p>
                      <a:pPr algn="ctr"/>
                      <a:r>
                        <a:rPr lang="en-US" sz="2400" b="1" dirty="0" smtClean="0"/>
                        <a:t>Moral</a:t>
                      </a:r>
                      <a:endParaRPr lang="en-US" sz="2400" b="1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Legal</a:t>
                      </a:r>
                    </a:p>
                    <a:p>
                      <a:pPr algn="ctr"/>
                      <a:r>
                        <a:rPr lang="en-US" sz="2400" dirty="0" smtClean="0"/>
                        <a:t>&amp;</a:t>
                      </a:r>
                    </a:p>
                    <a:p>
                      <a:pPr algn="ctr"/>
                      <a:r>
                        <a:rPr lang="en-US" sz="2400" dirty="0" smtClean="0"/>
                        <a:t>Immoral</a:t>
                      </a:r>
                      <a:endParaRPr lang="en-US" sz="2400" dirty="0"/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2235704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Illegal</a:t>
                      </a:r>
                    </a:p>
                    <a:p>
                      <a:pPr algn="ctr"/>
                      <a:r>
                        <a:rPr lang="en-US" sz="2400" dirty="0" smtClean="0"/>
                        <a:t>&amp;</a:t>
                      </a:r>
                    </a:p>
                    <a:p>
                      <a:pPr algn="ctr"/>
                      <a:r>
                        <a:rPr lang="en-US" sz="2400" dirty="0" smtClean="0"/>
                        <a:t>Moral</a:t>
                      </a:r>
                      <a:endParaRPr lang="en-US" sz="24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Illegal</a:t>
                      </a:r>
                    </a:p>
                    <a:p>
                      <a:pPr algn="ctr"/>
                      <a:r>
                        <a:rPr lang="en-US" sz="2400" dirty="0" smtClean="0"/>
                        <a:t>&amp;</a:t>
                      </a:r>
                    </a:p>
                    <a:p>
                      <a:pPr algn="ctr"/>
                      <a:r>
                        <a:rPr lang="en-US" sz="2400" dirty="0" smtClean="0"/>
                        <a:t>Immoral</a:t>
                      </a:r>
                      <a:endParaRPr lang="en-US" sz="2400" dirty="0"/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97412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71899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the Categories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882593" y="2055107"/>
          <a:ext cx="7315200" cy="25602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73625">
                  <a:extLst>
                    <a:ext uri="{9D8B030D-6E8A-4147-A177-3AD203B41FA5}">
                      <a16:colId xmlns:a16="http://schemas.microsoft.com/office/drawing/2014/main" val="4225599834"/>
                    </a:ext>
                  </a:extLst>
                </a:gridCol>
                <a:gridCol w="4741575">
                  <a:extLst>
                    <a:ext uri="{9D8B030D-6E8A-4147-A177-3AD203B41FA5}">
                      <a16:colId xmlns:a16="http://schemas.microsoft.com/office/drawing/2014/main" val="32708748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Legal &amp; Moral</a:t>
                      </a:r>
                      <a:endParaRPr lang="en-US" sz="2400" b="0" dirty="0"/>
                    </a:p>
                  </a:txBody>
                  <a:tcPr marL="91443" marR="91443" marT="45715" marB="45715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Designing a system to be safe.</a:t>
                      </a:r>
                      <a:endParaRPr lang="en-US" sz="2400" b="0" dirty="0"/>
                    </a:p>
                  </a:txBody>
                  <a:tcPr marL="91443" marR="91443" marT="45715" marB="45715"/>
                </a:tc>
                <a:extLst>
                  <a:ext uri="{0D108BD9-81ED-4DB2-BD59-A6C34878D82A}">
                    <a16:rowId xmlns:a16="http://schemas.microsoft.com/office/drawing/2014/main" val="2117903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Legal &amp; Immoral</a:t>
                      </a:r>
                      <a:endParaRPr lang="en-US" sz="2400" dirty="0"/>
                    </a:p>
                  </a:txBody>
                  <a:tcPr marL="91443" marR="91443" marT="45715" marB="45715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Owning a slave pre-civil war in the US. </a:t>
                      </a:r>
                      <a:endParaRPr lang="en-US" sz="2400" dirty="0"/>
                    </a:p>
                  </a:txBody>
                  <a:tcPr marL="91443" marR="91443" marT="45715" marB="45715"/>
                </a:tc>
                <a:extLst>
                  <a:ext uri="{0D108BD9-81ED-4DB2-BD59-A6C34878D82A}">
                    <a16:rowId xmlns:a16="http://schemas.microsoft.com/office/drawing/2014/main" val="4097418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Illegal</a:t>
                      </a:r>
                      <a:r>
                        <a:rPr lang="en-US" sz="2400" baseline="0" dirty="0" smtClean="0"/>
                        <a:t> &amp; Moral</a:t>
                      </a:r>
                      <a:endParaRPr lang="en-US" sz="2400" dirty="0"/>
                    </a:p>
                  </a:txBody>
                  <a:tcPr marL="91443" marR="91443" marT="45715" marB="45715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Parking</a:t>
                      </a:r>
                      <a:r>
                        <a:rPr lang="en-US" sz="2400" baseline="0" dirty="0" smtClean="0"/>
                        <a:t> in a no parking zone, to come to the aid of an injured person</a:t>
                      </a:r>
                      <a:endParaRPr lang="en-US" sz="2400" dirty="0"/>
                    </a:p>
                  </a:txBody>
                  <a:tcPr marL="91443" marR="91443" marT="45715" marB="45715"/>
                </a:tc>
                <a:extLst>
                  <a:ext uri="{0D108BD9-81ED-4DB2-BD59-A6C34878D82A}">
                    <a16:rowId xmlns:a16="http://schemas.microsoft.com/office/drawing/2014/main" val="1538319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Illegal &amp; Immoral</a:t>
                      </a:r>
                      <a:endParaRPr lang="en-US" sz="2400" dirty="0"/>
                    </a:p>
                  </a:txBody>
                  <a:tcPr marL="91443" marR="91443" marT="45715" marB="45715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Killing an</a:t>
                      </a:r>
                      <a:r>
                        <a:rPr lang="en-US" sz="2400" baseline="0" dirty="0" smtClean="0"/>
                        <a:t> innocent person.</a:t>
                      </a:r>
                      <a:endParaRPr lang="en-US" sz="2400" dirty="0"/>
                    </a:p>
                  </a:txBody>
                  <a:tcPr marL="91443" marR="91443" marT="45715" marB="45715"/>
                </a:tc>
                <a:extLst>
                  <a:ext uri="{0D108BD9-81ED-4DB2-BD59-A6C34878D82A}">
                    <a16:rowId xmlns:a16="http://schemas.microsoft.com/office/drawing/2014/main" val="538601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164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buNone/>
              <a:defRPr/>
            </a:pPr>
            <a:r>
              <a:rPr lang="en-US" sz="2400" dirty="0"/>
              <a:t>A person’s behavior is always ethical when one:</a:t>
            </a:r>
          </a:p>
          <a:p>
            <a:pPr marL="1371600" indent="-457200">
              <a:buSzPct val="90000"/>
              <a:buFont typeface="+mj-lt"/>
              <a:buAutoNum type="arabicPeriod"/>
              <a:defRPr/>
            </a:pPr>
            <a:r>
              <a:rPr lang="en-US" sz="2400" dirty="0" smtClean="0"/>
              <a:t>Does </a:t>
            </a:r>
            <a:r>
              <a:rPr lang="en-US" sz="2400" dirty="0"/>
              <a:t>what is best for oneself</a:t>
            </a:r>
          </a:p>
          <a:p>
            <a:pPr marL="1371600" indent="-457200">
              <a:buSzPct val="90000"/>
              <a:buFont typeface="+mj-lt"/>
              <a:buAutoNum type="arabicPeriod"/>
              <a:defRPr/>
            </a:pPr>
            <a:r>
              <a:rPr lang="en-US" sz="2400" dirty="0"/>
              <a:t>Has good intentions, no matter how things turn out</a:t>
            </a:r>
          </a:p>
          <a:p>
            <a:pPr marL="1371600" indent="-457200">
              <a:buSzPct val="90000"/>
              <a:buFont typeface="+mj-lt"/>
              <a:buAutoNum type="arabicPeriod"/>
              <a:defRPr/>
            </a:pPr>
            <a:r>
              <a:rPr lang="en-US" sz="2400" dirty="0"/>
              <a:t>Does what is best for everyone</a:t>
            </a:r>
          </a:p>
          <a:p>
            <a:pPr marL="1371600" indent="-457200">
              <a:buSzPct val="90000"/>
              <a:buFont typeface="+mj-lt"/>
              <a:buAutoNum type="arabicPeriod"/>
              <a:defRPr/>
            </a:pPr>
            <a:r>
              <a:rPr lang="en-US" sz="2400" dirty="0"/>
              <a:t>Does what is legal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46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Ethics in an Engineering Course????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en-US" sz="2400" dirty="0"/>
              <a:t>We have been studying engineering, such as design, analysis, and performance measurement.</a:t>
            </a:r>
          </a:p>
          <a:p>
            <a:pPr marL="274320" indent="-274320">
              <a:buNone/>
              <a:defRPr/>
            </a:pPr>
            <a:endParaRPr lang="en-US" sz="2400" dirty="0"/>
          </a:p>
          <a:p>
            <a:pPr marL="274320" indent="-274320">
              <a:buNone/>
              <a:defRPr/>
            </a:pPr>
            <a:r>
              <a:rPr lang="en-US" sz="2400" dirty="0"/>
              <a:t>	</a:t>
            </a:r>
          </a:p>
          <a:p>
            <a:pPr marL="274320" indent="-274320">
              <a:buNone/>
              <a:defRPr/>
            </a:pPr>
            <a:endParaRPr lang="en-US" sz="2400" dirty="0"/>
          </a:p>
          <a:p>
            <a:pPr marL="274320" indent="-274320" algn="ctr">
              <a:buNone/>
              <a:defRPr/>
            </a:pPr>
            <a:endParaRPr lang="en-US" sz="2400" dirty="0" smtClean="0"/>
          </a:p>
          <a:p>
            <a:pPr marL="274320" indent="-274320" algn="ctr">
              <a:buNone/>
              <a:defRPr/>
            </a:pPr>
            <a:endParaRPr lang="en-US" sz="2400" dirty="0" smtClean="0"/>
          </a:p>
          <a:p>
            <a:pPr marL="274320" indent="-274320" algn="ctr">
              <a:buNone/>
              <a:defRPr/>
            </a:pPr>
            <a:r>
              <a:rPr lang="en-US" sz="2400" dirty="0" smtClean="0"/>
              <a:t>Where </a:t>
            </a:r>
            <a:r>
              <a:rPr lang="en-US" sz="2400" dirty="0"/>
              <a:t>does ethics fit in? </a:t>
            </a:r>
          </a:p>
          <a:p>
            <a:endParaRPr lang="en-US" sz="2400" dirty="0"/>
          </a:p>
        </p:txBody>
      </p:sp>
      <p:pic>
        <p:nvPicPr>
          <p:cNvPr id="4" name="Picture 5" descr="http://www.free-clep-prep.com/images/Business-Ethics-and-Society-DS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66" t="17082" r="9892"/>
          <a:stretch>
            <a:fillRect/>
          </a:stretch>
        </p:blipFill>
        <p:spPr bwMode="auto">
          <a:xfrm>
            <a:off x="6113199" y="2255837"/>
            <a:ext cx="2827337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353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Ethics Fits into </a:t>
            </a:r>
            <a:r>
              <a:rPr lang="en-US" dirty="0" smtClean="0"/>
              <a:t>Engineering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buFont typeface="Wingdings"/>
              <a:buChar char=""/>
              <a:defRPr/>
            </a:pPr>
            <a:r>
              <a:rPr lang="en-US" sz="2800" dirty="0"/>
              <a:t>Engineers . . .</a:t>
            </a:r>
          </a:p>
          <a:p>
            <a:pPr marL="274320" indent="-274320">
              <a:buNone/>
              <a:defRPr/>
            </a:pPr>
            <a:endParaRPr lang="en-US" sz="2800" dirty="0"/>
          </a:p>
          <a:p>
            <a:pPr marL="640080" lvl="1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500" b="1" dirty="0">
                <a:solidFill>
                  <a:schemeClr val="accent1">
                    <a:lumMod val="75000"/>
                  </a:schemeClr>
                </a:solidFill>
              </a:rPr>
              <a:t>Build products</a:t>
            </a:r>
            <a:r>
              <a:rPr lang="en-US" sz="2500" dirty="0"/>
              <a:t> such as cell phones, home appliances, heart valves, bridges, &amp; cars. In general they advance society by building new technology.</a:t>
            </a:r>
          </a:p>
          <a:p>
            <a:pPr marL="640080" lvl="1" indent="-274320">
              <a:spcAft>
                <a:spcPts val="0"/>
              </a:spcAft>
              <a:buFont typeface="Wingdings 2"/>
              <a:buChar char=""/>
              <a:defRPr/>
            </a:pPr>
            <a:endParaRPr lang="en-US" sz="2500" dirty="0"/>
          </a:p>
          <a:p>
            <a:pPr marL="640080" lvl="1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500" b="1" dirty="0">
                <a:solidFill>
                  <a:schemeClr val="accent1">
                    <a:lumMod val="75000"/>
                  </a:schemeClr>
                </a:solidFill>
              </a:rPr>
              <a:t>Develop processes</a:t>
            </a:r>
            <a:r>
              <a:rPr lang="en-US" sz="2500" dirty="0"/>
              <a:t>, such as the process to convert salt water into fresh water or the process to recycle bottles. These processes change how we live and what we can accomplish.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91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Products and processes have consequences for </a:t>
            </a:r>
            <a:r>
              <a:rPr lang="en-US" dirty="0" smtClean="0"/>
              <a:t>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Wingdings"/>
              <a:buChar char=""/>
              <a:defRPr/>
            </a:pPr>
            <a:r>
              <a:rPr lang="en-US" sz="2500" dirty="0"/>
              <a:t>If the bridge has an inadequate support, it will fail.</a:t>
            </a:r>
          </a:p>
          <a:p>
            <a:pPr marL="514350" indent="-514350">
              <a:buFont typeface="Wingdings"/>
              <a:buChar char=""/>
              <a:defRPr/>
            </a:pPr>
            <a:r>
              <a:rPr lang="en-US" sz="2500" dirty="0"/>
              <a:t>If the gas tank is positioned too close to the bumper, it might explode from a small accident.</a:t>
            </a:r>
          </a:p>
          <a:p>
            <a:pPr marL="514350" indent="-514350">
              <a:buFont typeface="Wingdings"/>
              <a:buChar char=""/>
              <a:defRPr/>
            </a:pPr>
            <a:r>
              <a:rPr lang="en-US" sz="2500" dirty="0"/>
              <a:t>If a medical instrument isn’t accurate, improper doses of medication can be given. </a:t>
            </a:r>
          </a:p>
          <a:p>
            <a:pPr marL="514350" indent="-514350">
              <a:buFont typeface="Wingdings"/>
              <a:buChar char=""/>
              <a:defRPr/>
            </a:pPr>
            <a:r>
              <a:rPr lang="en-US" sz="2500" dirty="0"/>
              <a:t>If the process for refining gas produces too much toxins, it harms the local community.</a:t>
            </a:r>
          </a:p>
          <a:p>
            <a:pPr marL="0" indent="0">
              <a:buNone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97637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Engineering 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500" dirty="0"/>
              <a:t>The study of the moral values, issues, and decisions involved in engineering practice.  </a:t>
            </a:r>
            <a:endParaRPr lang="en-US" altLang="en-US" sz="2500" dirty="0" smtClean="0"/>
          </a:p>
          <a:p>
            <a:pPr>
              <a:defRPr/>
            </a:pPr>
            <a:r>
              <a:rPr lang="en-US" sz="2500" dirty="0" smtClean="0">
                <a:solidFill>
                  <a:schemeClr val="tx2"/>
                </a:solidFill>
                <a:ea typeface="Osaka" pitchFamily="-107" charset="-128"/>
              </a:rPr>
              <a:t>Decisions </a:t>
            </a:r>
            <a:r>
              <a:rPr lang="en-US" sz="2500" dirty="0">
                <a:solidFill>
                  <a:schemeClr val="tx2"/>
                </a:solidFill>
                <a:ea typeface="Osaka" pitchFamily="-107" charset="-128"/>
              </a:rPr>
              <a:t>made by engineers usually have serious consequences to </a:t>
            </a:r>
            <a:r>
              <a:rPr lang="en-US" sz="2500" dirty="0" smtClean="0">
                <a:solidFill>
                  <a:schemeClr val="tx2"/>
                </a:solidFill>
                <a:ea typeface="Osaka" pitchFamily="-107" charset="-128"/>
              </a:rPr>
              <a:t>people.</a:t>
            </a:r>
            <a:endParaRPr lang="en-US" sz="2500" dirty="0">
              <a:solidFill>
                <a:schemeClr val="tx2"/>
              </a:solidFill>
              <a:ea typeface="Osaka" pitchFamily="-107" charset="-128"/>
            </a:endParaRPr>
          </a:p>
          <a:p>
            <a:pPr>
              <a:defRPr/>
            </a:pPr>
            <a:r>
              <a:rPr lang="en-US" sz="2500" dirty="0" smtClean="0">
                <a:solidFill>
                  <a:schemeClr val="tx2"/>
                </a:solidFill>
                <a:ea typeface="Osaka" pitchFamily="-107" charset="-128"/>
              </a:rPr>
              <a:t>Ethics </a:t>
            </a:r>
            <a:r>
              <a:rPr lang="en-US" sz="2500" dirty="0">
                <a:solidFill>
                  <a:schemeClr val="tx2"/>
                </a:solidFill>
                <a:ea typeface="Osaka" pitchFamily="-107" charset="-128"/>
              </a:rPr>
              <a:t>and ethical reasoning guide decision-making. </a:t>
            </a:r>
          </a:p>
        </p:txBody>
      </p:sp>
    </p:spTree>
    <p:extLst>
      <p:ext uri="{BB962C8B-B14F-4D97-AF65-F5344CB8AC3E}">
        <p14:creationId xmlns:p14="http://schemas.microsoft.com/office/powerpoint/2010/main" val="199918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822790" cy="4601183"/>
          </a:xfrm>
        </p:spPr>
        <p:txBody>
          <a:bodyPr/>
          <a:lstStyle/>
          <a:p>
            <a:r>
              <a:rPr lang="en-US" dirty="0"/>
              <a:t>The Essence </a:t>
            </a:r>
            <a:r>
              <a:rPr lang="en-US" dirty="0" smtClean="0"/>
              <a:t>of  </a:t>
            </a:r>
            <a:r>
              <a:rPr lang="en-US" dirty="0"/>
              <a:t>Your Engineering Career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buFont typeface="Wingdings"/>
              <a:buChar char=""/>
              <a:defRPr/>
            </a:pPr>
            <a:r>
              <a:rPr lang="en-US" sz="2500" dirty="0" smtClean="0"/>
              <a:t>Engineering is one of the most important professions in society.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en-US" sz="2500" dirty="0" smtClean="0"/>
              <a:t>As engineers we build things and make processes in order to better society.</a:t>
            </a:r>
          </a:p>
        </p:txBody>
      </p:sp>
    </p:spTree>
    <p:extLst>
      <p:ext uri="{BB962C8B-B14F-4D97-AF65-F5344CB8AC3E}">
        <p14:creationId xmlns:p14="http://schemas.microsoft.com/office/powerpoint/2010/main" val="369018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Responsibility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500" dirty="0" smtClean="0"/>
              <a:t>One </a:t>
            </a:r>
            <a:r>
              <a:rPr lang="en-US" altLang="en-US" sz="2500" dirty="0"/>
              <a:t>main connection between ethics and engineering comes from the impact that engineered products and processes </a:t>
            </a:r>
            <a:r>
              <a:rPr lang="en-US" altLang="en-US" sz="2500" dirty="0" smtClean="0"/>
              <a:t>reflect </a:t>
            </a:r>
            <a:r>
              <a:rPr lang="en-US" altLang="en-US" sz="2500" dirty="0"/>
              <a:t>on society</a:t>
            </a:r>
            <a:r>
              <a:rPr lang="en-US" altLang="en-US" sz="2500" dirty="0" smtClean="0"/>
              <a:t>.</a:t>
            </a:r>
            <a:endParaRPr lang="en-US" altLang="en-US" sz="2500" dirty="0"/>
          </a:p>
          <a:p>
            <a:r>
              <a:rPr lang="en-US" altLang="en-US" sz="2500" dirty="0" smtClean="0"/>
              <a:t>Engineers </a:t>
            </a:r>
            <a:r>
              <a:rPr lang="en-US" altLang="en-US" sz="2500" dirty="0"/>
              <a:t>have to think about designing, building, and marketing products that benefit society</a:t>
            </a:r>
            <a:r>
              <a:rPr lang="en-US" altLang="en-US" sz="2500" dirty="0" smtClean="0"/>
              <a:t>.</a:t>
            </a:r>
            <a:endParaRPr lang="en-US" altLang="en-US" sz="2500" dirty="0"/>
          </a:p>
          <a:p>
            <a:r>
              <a:rPr lang="en-US" altLang="en-US" sz="2500" dirty="0" smtClean="0">
                <a:solidFill>
                  <a:srgbClr val="FF0000"/>
                </a:solidFill>
              </a:rPr>
              <a:t>Social </a:t>
            </a:r>
            <a:r>
              <a:rPr lang="en-US" altLang="en-US" sz="2500" dirty="0">
                <a:solidFill>
                  <a:srgbClr val="FF0000"/>
                </a:solidFill>
              </a:rPr>
              <a:t>Responsibility </a:t>
            </a:r>
            <a:r>
              <a:rPr lang="en-US" altLang="en-US" sz="2500" dirty="0"/>
              <a:t>requires taking into consideration the needs of society</a:t>
            </a:r>
            <a:r>
              <a:rPr lang="en-US" altLang="en-US" sz="2500" dirty="0" smtClean="0"/>
              <a:t>.</a:t>
            </a:r>
            <a:endParaRPr lang="en-US" altLang="en-US" sz="2500" dirty="0"/>
          </a:p>
        </p:txBody>
      </p:sp>
    </p:spTree>
    <p:extLst>
      <p:ext uri="{BB962C8B-B14F-4D97-AF65-F5344CB8AC3E}">
        <p14:creationId xmlns:p14="http://schemas.microsoft.com/office/powerpoint/2010/main" val="417340071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138</TotalTime>
  <Words>930</Words>
  <Application>Microsoft Office PowerPoint</Application>
  <PresentationFormat>Widescreen</PresentationFormat>
  <Paragraphs>133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Corbel</vt:lpstr>
      <vt:lpstr>Osaka</vt:lpstr>
      <vt:lpstr>Wingdings</vt:lpstr>
      <vt:lpstr>Wingdings 2</vt:lpstr>
      <vt:lpstr>Frame</vt:lpstr>
      <vt:lpstr>Engineering Ethics</vt:lpstr>
      <vt:lpstr> What is Meant by Ethics?</vt:lpstr>
      <vt:lpstr> Question</vt:lpstr>
      <vt:lpstr> Ethics in an Engineering Course????</vt:lpstr>
      <vt:lpstr>How Ethics Fits into Engineering ?</vt:lpstr>
      <vt:lpstr>Products and processes have consequences for society</vt:lpstr>
      <vt:lpstr>Engineering Ethics</vt:lpstr>
      <vt:lpstr>The Essence of  Your Engineering Career</vt:lpstr>
      <vt:lpstr>Social Responsibility</vt:lpstr>
      <vt:lpstr>Professional Responsibility</vt:lpstr>
      <vt:lpstr>Two Dimensions of Ethics in Engineering</vt:lpstr>
      <vt:lpstr>Typical Ethical Issues that Engineers Encounter</vt:lpstr>
      <vt:lpstr>Code of ethics</vt:lpstr>
      <vt:lpstr>Code of Ethics (cont.)</vt:lpstr>
      <vt:lpstr>Role-Responsibilities</vt:lpstr>
      <vt:lpstr>Role-Responsibilities (cont.)</vt:lpstr>
      <vt:lpstr>Important Notes about the Code of Ethics</vt:lpstr>
      <vt:lpstr>Ethics Takes Practice Knowledge vs. Behavior</vt:lpstr>
      <vt:lpstr>question</vt:lpstr>
      <vt:lpstr>Law vs. Morality:  Don’t Confuse the Two</vt:lpstr>
      <vt:lpstr>Examples of the Categories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Eithics</dc:title>
  <dc:creator>Sara Assad</dc:creator>
  <cp:lastModifiedBy>Sara Assad</cp:lastModifiedBy>
  <cp:revision>28</cp:revision>
  <dcterms:created xsi:type="dcterms:W3CDTF">2017-08-28T10:38:13Z</dcterms:created>
  <dcterms:modified xsi:type="dcterms:W3CDTF">2017-09-24T18:57:21Z</dcterms:modified>
</cp:coreProperties>
</file>